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58" r:id="rId4"/>
    <p:sldId id="263" r:id="rId5"/>
    <p:sldId id="264" r:id="rId6"/>
    <p:sldId id="265" r:id="rId7"/>
    <p:sldId id="267" r:id="rId8"/>
    <p:sldId id="259" r:id="rId9"/>
    <p:sldId id="270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FF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0" d="100"/>
          <a:sy n="70" d="100"/>
        </p:scale>
        <p:origin x="-139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FD5F13-A115-4033-A3B8-5005D9BC1A10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DFD8A-8551-44FE-8592-42BA9DD15D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DFD8A-8551-44FE-8592-42BA9DD15D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4FB23-B695-49C3-9B76-E750A041698B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EB035-8CC0-40C0-9FFC-AC8AE9CF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0"/>
            <a:ext cx="7981950" cy="2028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Construction Management Services</a:t>
            </a:r>
          </a:p>
          <a:p>
            <a:r>
              <a:rPr lang="en-US" dirty="0" err="1" smtClean="0"/>
              <a:t>Contratek</a:t>
            </a:r>
            <a:r>
              <a:rPr lang="en-US" dirty="0" smtClean="0"/>
              <a:t> offers a full range of construction project management services, including project initiation, conceptual, engineering and procurement, construction, start-up and operations and maintenance, whatever your need, </a:t>
            </a:r>
            <a:r>
              <a:rPr lang="en-US" dirty="0" err="1" smtClean="0"/>
              <a:t>Contratek</a:t>
            </a:r>
            <a:r>
              <a:rPr lang="en-US" dirty="0" smtClean="0"/>
              <a:t> delivers.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796" y="2362202"/>
          <a:ext cx="8305802" cy="2514598"/>
        </p:xfrm>
        <a:graphic>
          <a:graphicData uri="http://schemas.openxmlformats.org/drawingml/2006/table">
            <a:tbl>
              <a:tblPr/>
              <a:tblGrid>
                <a:gridCol w="557572"/>
                <a:gridCol w="534966"/>
                <a:gridCol w="534966"/>
                <a:gridCol w="406876"/>
                <a:gridCol w="776079"/>
                <a:gridCol w="482224"/>
                <a:gridCol w="482224"/>
                <a:gridCol w="482224"/>
                <a:gridCol w="482224"/>
                <a:gridCol w="482224"/>
                <a:gridCol w="482224"/>
                <a:gridCol w="482224"/>
                <a:gridCol w="482224"/>
                <a:gridCol w="482224"/>
                <a:gridCol w="482224"/>
                <a:gridCol w="673103"/>
              </a:tblGrid>
              <a:tr h="628648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COMPANY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SERVICES</a:t>
                      </a:r>
                    </a:p>
                  </a:txBody>
                  <a:tcPr marL="5528" marR="5528" marT="55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RESOURCES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PROJECTS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CONTACT US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257302"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OVERVIEW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MISSION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VISION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VALUES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INTELLECTUAL DIVERSITY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TURNKEY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VALUE ENG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 MGMNT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MANPOWER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MACHINERY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HEALTHCARE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GOVERNMENT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COMMERCIAL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RESIDENTIAL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EDUCATION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648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528" marR="5528" marT="55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/>
              <a:t>Contratek</a:t>
            </a:r>
            <a:r>
              <a:rPr lang="en-US" dirty="0" smtClean="0"/>
              <a:t> is a leading engineering, procurement, construction, maintenance (EPCM), and project management company. We have become a business leader by providing exceptional services and technical knowledge across every phase of a project.  Our expertise in mechanical, electrical,  </a:t>
            </a:r>
            <a:r>
              <a:rPr lang="en-US" smtClean="0"/>
              <a:t>HVAC, structural </a:t>
            </a:r>
            <a:r>
              <a:rPr lang="en-US" dirty="0" smtClean="0"/>
              <a:t>&amp; architectural engineering help us identify key challenges and find solutions early in the preconstruction process.</a:t>
            </a:r>
          </a:p>
          <a:p>
            <a:r>
              <a:rPr lang="en-US" dirty="0" err="1" smtClean="0"/>
              <a:t>Contratek</a:t>
            </a:r>
            <a:r>
              <a:rPr lang="en-US" dirty="0" smtClean="0"/>
              <a:t> works with governments, multinational companies and the private sector to design and build complex and challenging projects.</a:t>
            </a:r>
          </a:p>
          <a:p>
            <a:r>
              <a:rPr lang="en-US" dirty="0" err="1" smtClean="0"/>
              <a:t>Contratek's</a:t>
            </a:r>
            <a:r>
              <a:rPr lang="en-US" dirty="0" smtClean="0"/>
              <a:t> primary objective is to develop, execute, and maintain projects on schedule, within budget, and with operational excellence. The individual and collective expertise of </a:t>
            </a:r>
            <a:r>
              <a:rPr lang="en-US" dirty="0" err="1" smtClean="0"/>
              <a:t>Contratek's</a:t>
            </a:r>
            <a:r>
              <a:rPr lang="en-US" dirty="0" smtClean="0"/>
              <a:t> workforce provides cost-effective, intelligent solutions in a timely manner. Outstanding dependability, expertise, and safety distinguish </a:t>
            </a:r>
            <a:r>
              <a:rPr lang="en-US" dirty="0" err="1" smtClean="0"/>
              <a:t>Contratek</a:t>
            </a:r>
            <a:r>
              <a:rPr lang="en-US" dirty="0" smtClean="0"/>
              <a:t> as the preeminent leader in the region.</a:t>
            </a:r>
          </a:p>
          <a:p>
            <a:r>
              <a:rPr lang="en-US" dirty="0" smtClean="0"/>
              <a:t>We usually self-perform all concrete &amp; steel work, carpentry and labor on our projects as well as project supervision and contract administration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safely deliver any project, any time, in any environment for the benefit of our customers, employees and the communities we serve.</a:t>
            </a:r>
            <a:endParaRPr lang="en-US" dirty="0"/>
          </a:p>
        </p:txBody>
      </p:sp>
      <p:pic>
        <p:nvPicPr>
          <p:cNvPr id="2050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a dynamic, client-focused  organization oriented towards growth and recognized  for excellence in the planning and building of successful complex facilities.</a:t>
            </a:r>
            <a:endParaRPr lang="en-US" dirty="0"/>
          </a:p>
        </p:txBody>
      </p:sp>
      <p:pic>
        <p:nvPicPr>
          <p:cNvPr id="5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values are based upon earned trust and integrity, achieving advocacy for our  clients’ interest,  operating in a transparent environment and delivering value to our clients</a:t>
            </a:r>
            <a:endParaRPr lang="en-US" dirty="0"/>
          </a:p>
        </p:txBody>
      </p:sp>
      <p:pic>
        <p:nvPicPr>
          <p:cNvPr id="4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INTELLECTUAL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Allows us to provide a reliable level and quality of service and continuously learn from each other, our partners, our customers and our clients.</a:t>
            </a:r>
            <a:endParaRPr lang="en-US" dirty="0"/>
          </a:p>
        </p:txBody>
      </p:sp>
      <p:pic>
        <p:nvPicPr>
          <p:cNvPr id="4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HEALTHCARE</a:t>
            </a:r>
          </a:p>
          <a:p>
            <a:r>
              <a:rPr lang="en-US" dirty="0" smtClean="0"/>
              <a:t>EDUCATION</a:t>
            </a:r>
          </a:p>
          <a:p>
            <a:r>
              <a:rPr lang="en-US" dirty="0" smtClean="0"/>
              <a:t>CULTURAL</a:t>
            </a:r>
          </a:p>
          <a:p>
            <a:r>
              <a:rPr lang="en-US" dirty="0" smtClean="0"/>
              <a:t>CORPORATE &amp; COMMERCIAL</a:t>
            </a:r>
          </a:p>
          <a:p>
            <a:r>
              <a:rPr lang="en-US" dirty="0" smtClean="0"/>
              <a:t>GOVERNMENT</a:t>
            </a:r>
          </a:p>
          <a:p>
            <a:r>
              <a:rPr lang="en-US" dirty="0" smtClean="0"/>
              <a:t>RESIDENTIAL</a:t>
            </a:r>
          </a:p>
          <a:p>
            <a:endParaRPr lang="en-US" dirty="0"/>
          </a:p>
        </p:txBody>
      </p:sp>
      <p:pic>
        <p:nvPicPr>
          <p:cNvPr id="5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TURNKEY SERVICES</a:t>
            </a:r>
          </a:p>
          <a:p>
            <a:r>
              <a:rPr lang="en-US" dirty="0" smtClean="0"/>
              <a:t>ENGINEERING / ARCHITECTURE</a:t>
            </a:r>
          </a:p>
          <a:p>
            <a:r>
              <a:rPr lang="en-US" dirty="0" smtClean="0"/>
              <a:t>CONSTRUCTION MANAGEMENT</a:t>
            </a:r>
          </a:p>
          <a:p>
            <a:r>
              <a:rPr lang="en-US" dirty="0" smtClean="0"/>
              <a:t>ENVIRONMENTAL, HEALTH &amp; SAFETY</a:t>
            </a:r>
          </a:p>
          <a:p>
            <a:r>
              <a:rPr lang="en-US" dirty="0" smtClean="0">
                <a:solidFill>
                  <a:srgbClr val="A6FF05"/>
                </a:solidFill>
              </a:rPr>
              <a:t>SUSTAINABILITY / LEED</a:t>
            </a:r>
          </a:p>
          <a:p>
            <a:r>
              <a:rPr lang="en-US" dirty="0" smtClean="0"/>
              <a:t>VALUE ENGINEERING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2" descr="C:\Users\Dreamz\Desktop\CONTRATEK\BUSINESS CARD\final logo green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02921"/>
            <a:ext cx="3505200" cy="1155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370</Words>
  <Application>Microsoft Office PowerPoint</Application>
  <PresentationFormat>On-screen Show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OVERVIEW</vt:lpstr>
      <vt:lpstr>MISSION</vt:lpstr>
      <vt:lpstr>VISION</vt:lpstr>
      <vt:lpstr>VALUES</vt:lpstr>
      <vt:lpstr>INTELLECTUAL DIVERSITY</vt:lpstr>
      <vt:lpstr>PROJECTS</vt:lpstr>
      <vt:lpstr>SERVICES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Dreamz</cp:lastModifiedBy>
  <cp:revision>38</cp:revision>
  <dcterms:created xsi:type="dcterms:W3CDTF">2011-01-18T08:52:42Z</dcterms:created>
  <dcterms:modified xsi:type="dcterms:W3CDTF">2011-11-03T05:38:28Z</dcterms:modified>
</cp:coreProperties>
</file>